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735763" cy="9866313"/>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14" d="100"/>
          <a:sy n="114" d="100"/>
        </p:scale>
        <p:origin x="15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17/03/2023</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17/03/2023</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19</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s&#233;curit&#233;-routi&#232;re.gouv.fr/" TargetMode="Externa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16778"/>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err="1">
                <a:solidFill>
                  <a:schemeClr val="bg1"/>
                </a:solidFill>
                <a:latin typeface="Century Gothic" panose="020B0502020202020204" pitchFamily="34" charset="0"/>
              </a:rPr>
              <a:t>Cer</a:t>
            </a:r>
            <a:r>
              <a:rPr lang="fr-FR" altLang="fr-FR" sz="3600" b="1" dirty="0">
                <a:solidFill>
                  <a:schemeClr val="bg1"/>
                </a:solidFill>
                <a:latin typeface="Century Gothic" panose="020B0502020202020204" pitchFamily="34" charset="0"/>
              </a:rPr>
              <a:t> dragster</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1857986"/>
            <a:ext cx="7885652" cy="437136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22539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38027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04671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045056"/>
            <a:ext cx="0" cy="39600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99881"/>
            <a:ext cx="5195670"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et aptitudes en terme de départ/arrêt, manipulation du volant, c</a:t>
            </a:r>
            <a:r>
              <a:rPr lang="fr-FR" altLang="fr-FR" sz="1200" dirty="0" err="1">
                <a:solidFill>
                  <a:prstClr val="black"/>
                </a:solidFill>
                <a:latin typeface="Century Gothic" panose="020B0502020202020204" pitchFamily="34" charset="0"/>
              </a:rPr>
              <a:t>ompréhension</a:t>
            </a:r>
            <a:r>
              <a:rPr lang="fr-FR" altLang="fr-FR" sz="1200" dirty="0">
                <a:solidFill>
                  <a:prstClr val="black"/>
                </a:solidFill>
                <a:latin typeface="Century Gothic" panose="020B0502020202020204" pitchFamily="34" charset="0"/>
              </a:rPr>
              <a:t>, mémoire, trajectoire, observation, regard, temps de réaction, perception et champs visuel, émotivité.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 (attitudes à l’égard de l’apprentissage et de la sécurité routière</a:t>
            </a:r>
            <a:r>
              <a:rPr lang="fr-FR" altLang="fr-FR" sz="1200" dirty="0">
                <a:solidFill>
                  <a:prstClr val="black"/>
                </a:solidFill>
                <a:latin typeface="Century Gothic" panose="020B0502020202020204" pitchFamily="34" charset="0"/>
              </a:rPr>
              <a:t>)</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ZoneTexte 19">
            <a:extLst>
              <a:ext uri="{FF2B5EF4-FFF2-40B4-BE49-F238E27FC236}">
                <a16:creationId xmlns:a16="http://schemas.microsoft.com/office/drawing/2014/main" id="{4D8F9512-0D78-4B93-84CB-A8CA63C7EA1D}"/>
              </a:ext>
            </a:extLst>
          </p:cNvPr>
          <p:cNvSpPr txBox="1"/>
          <p:nvPr/>
        </p:nvSpPr>
        <p:spPr>
          <a:xfrm>
            <a:off x="4252763" y="3570278"/>
            <a:ext cx="3066190" cy="461665"/>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réalisée sur rendez-vous</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419168"/>
            <a:ext cx="732917" cy="732332"/>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31672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38561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56089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33786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Entre 45 min et 1h00</a:t>
            </a:r>
          </a:p>
        </p:txBody>
      </p:sp>
      <p:sp>
        <p:nvSpPr>
          <p:cNvPr id="31" name="ZoneTexte 30">
            <a:extLst>
              <a:ext uri="{FF2B5EF4-FFF2-40B4-BE49-F238E27FC236}">
                <a16:creationId xmlns:a16="http://schemas.microsoft.com/office/drawing/2014/main" id="{D0C19008-7AA4-4623-8D02-0E973CE8FD4D}"/>
              </a:ext>
            </a:extLst>
          </p:cNvPr>
          <p:cNvSpPr txBox="1"/>
          <p:nvPr/>
        </p:nvSpPr>
        <p:spPr>
          <a:xfrm>
            <a:off x="1602297" y="45702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6" name="ZoneTexte 15">
            <a:extLst>
              <a:ext uri="{FF2B5EF4-FFF2-40B4-BE49-F238E27FC236}">
                <a16:creationId xmlns:a16="http://schemas.microsoft.com/office/drawing/2014/main" id="{5B6F28C6-A14F-456B-B8E0-251F0890ACE6}"/>
              </a:ext>
            </a:extLst>
          </p:cNvPr>
          <p:cNvSpPr txBox="1"/>
          <p:nvPr/>
        </p:nvSpPr>
        <p:spPr>
          <a:xfrm>
            <a:off x="6841221" y="6489942"/>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419972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2105636"/>
            <a:ext cx="7885652" cy="3884101"/>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a:t>
            </a:r>
            <a:r>
              <a:rPr lang="fr-FR" altLang="fr-FR" sz="1200" b="1" dirty="0">
                <a:solidFill>
                  <a:prstClr val="black"/>
                </a:solidFill>
                <a:latin typeface="Century Gothic" panose="020B0502020202020204" pitchFamily="34" charset="0"/>
              </a:rPr>
              <a:t>A2 ou B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07475"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22147" y="3817928"/>
            <a:ext cx="3919913" cy="646331"/>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Évaluation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cognitive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effectuée </a:t>
            </a:r>
            <a:r>
              <a:rPr lang="fr-FR" altLang="fr-FR" sz="1200" dirty="0">
                <a:solidFill>
                  <a:prstClr val="black"/>
                </a:solidFill>
                <a:latin typeface="Century Gothic" panose="020B0502020202020204" pitchFamily="34" charset="0"/>
              </a:rPr>
              <a:t>à l’aide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d’un logiciel</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675207"/>
            <a:ext cx="732917"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58551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45 min</a:t>
            </a:r>
          </a:p>
        </p:txBody>
      </p:sp>
      <p:sp>
        <p:nvSpPr>
          <p:cNvPr id="16" name="ZoneTexte 15">
            <a:extLst>
              <a:ext uri="{FF2B5EF4-FFF2-40B4-BE49-F238E27FC236}">
                <a16:creationId xmlns:a16="http://schemas.microsoft.com/office/drawing/2014/main" id="{11348740-F9AC-4B55-87D3-95D99674C6D4}"/>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7" name="ZoneTexte 16">
            <a:extLst>
              <a:ext uri="{FF2B5EF4-FFF2-40B4-BE49-F238E27FC236}">
                <a16:creationId xmlns:a16="http://schemas.microsoft.com/office/drawing/2014/main" id="{A9A63667-09B2-4A40-BCC4-495E3517AD79}"/>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34032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defTabSz="342900"/>
            <a:r>
              <a:rPr lang="fr-FR" altLang="fr-FR" dirty="0">
                <a:solidFill>
                  <a:srgbClr val="D0363B"/>
                </a:solidFill>
                <a:latin typeface="Century Gothic" panose="020B0502020202020204" pitchFamily="34" charset="0"/>
              </a:rPr>
              <a:t>NOM DU CER</a:t>
            </a:r>
          </a:p>
          <a:p>
            <a:pPr defTabSz="342900"/>
            <a:r>
              <a:rPr lang="fr-FR" altLang="fr-FR" sz="1350" dirty="0">
                <a:solidFill>
                  <a:prstClr val="black"/>
                </a:solidFill>
                <a:latin typeface="Century Gothic" panose="020B0502020202020204" pitchFamily="34" charset="0"/>
              </a:rPr>
              <a:t>ADRESSE</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3007454"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13h00 – 15h00 </a:t>
            </a:r>
          </a:p>
          <a:p>
            <a:pPr defTabSz="342900">
              <a:lnSpc>
                <a:spcPct val="150000"/>
              </a:lnSpc>
            </a:pPr>
            <a:r>
              <a:rPr lang="fr-FR" altLang="fr-FR" sz="1200" dirty="0">
                <a:solidFill>
                  <a:prstClr val="black"/>
                </a:solidFill>
                <a:latin typeface="Century Gothic" panose="020B0502020202020204" pitchFamily="34" charset="0"/>
              </a:rPr>
              <a:t>MAR</a:t>
            </a:r>
            <a:r>
              <a:rPr lang="fr-FR" altLang="fr-FR" sz="900" dirty="0">
                <a:solidFill>
                  <a:srgbClr val="D0363B"/>
                </a:solidFill>
                <a:latin typeface="Century Gothic" panose="020B0502020202020204" pitchFamily="34" charset="0"/>
              </a:rPr>
              <a:t>                                   14h00 – 15h00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chemeClr val="bg1"/>
                </a:solidFill>
                <a:latin typeface="Century Gothic" panose="020B0502020202020204" pitchFamily="34" charset="0"/>
              </a:rPr>
              <a:t>10h00 – 12h00       </a:t>
            </a:r>
            <a:r>
              <a:rPr lang="fr-FR" altLang="fr-FR" sz="900" dirty="0">
                <a:solidFill>
                  <a:srgbClr val="D0363B"/>
                </a:solidFill>
                <a:latin typeface="Century Gothic" panose="020B0502020202020204" pitchFamily="34" charset="0"/>
              </a:rPr>
              <a:t>13h00 – 14h00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13h00 – 15h00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8h00,,,,,,,,,,,,,,,,,,,,,,,,,,,,,,,,,,,,,,20h00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8h00…………………………..20h00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8h00……………………………20h00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8h00…………………………….20h00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8h00……………………………20h00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8h00……………………………..16h00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121214" y="3211001"/>
            <a:ext cx="2600420"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10h00 – 12h00</a:t>
            </a:r>
          </a:p>
          <a:p>
            <a:pPr defTabSz="342900">
              <a:lnSpc>
                <a:spcPct val="150000"/>
              </a:lnSpc>
            </a:pPr>
            <a:r>
              <a:rPr lang="fr-FR" altLang="fr-FR" sz="1200" dirty="0">
                <a:solidFill>
                  <a:prstClr val="black"/>
                </a:solidFill>
                <a:latin typeface="Century Gothic" panose="020B0502020202020204" pitchFamily="34" charset="0"/>
              </a:rPr>
              <a:t>MAR.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14h00 – 16h00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9002" y="5306980"/>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70" y="5146646"/>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2370338" y="1096551"/>
            <a:ext cx="6060597" cy="341632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 </a:t>
            </a:r>
          </a:p>
          <a:p>
            <a:pPr algn="just"/>
            <a:r>
              <a:rPr lang="fr-FR" altLang="fr-FR" dirty="0">
                <a:latin typeface="Century Gothic" panose="020B0502020202020204" pitchFamily="34" charset="0"/>
              </a:rPr>
              <a:t>- Le nombre moyen d'heures de formation correspondant aux taux de réussite en première et en deuxième présentation.</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synthèse des résultats des questionnaires de satisfaction</a:t>
            </a:r>
          </a:p>
        </p:txBody>
      </p:sp>
      <p:pic>
        <p:nvPicPr>
          <p:cNvPr id="1026" name="Picture 2">
            <a:extLst>
              <a:ext uri="{FF2B5EF4-FFF2-40B4-BE49-F238E27FC236}">
                <a16:creationId xmlns:a16="http://schemas.microsoft.com/office/drawing/2014/main" id="{D643F29C-DF8A-4E30-A057-43E01C9B0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530" y="5506657"/>
            <a:ext cx="1585467" cy="81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0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139321"/>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CER DRAGSTER</a:t>
            </a:r>
          </a:p>
          <a:p>
            <a:pPr algn="ctr"/>
            <a:r>
              <a:rPr lang="fr-FR" altLang="fr-FR" dirty="0">
                <a:solidFill>
                  <a:schemeClr val="bg1"/>
                </a:solidFill>
                <a:latin typeface="Century Gothic" panose="020B0502020202020204" pitchFamily="34" charset="0"/>
              </a:rPr>
              <a:t>14 AVENUE DE NICE</a:t>
            </a:r>
          </a:p>
          <a:p>
            <a:pPr algn="ctr"/>
            <a:r>
              <a:rPr lang="fr-FR" altLang="fr-FR" dirty="0">
                <a:solidFill>
                  <a:schemeClr val="bg1"/>
                </a:solidFill>
                <a:latin typeface="Century Gothic" panose="020B0502020202020204" pitchFamily="34" charset="0"/>
              </a:rPr>
              <a:t>06800 CAGNES SUR MER</a:t>
            </a:r>
          </a:p>
          <a:p>
            <a:pPr algn="ctr"/>
            <a:r>
              <a:rPr lang="fr-FR" altLang="fr-FR" dirty="0" err="1">
                <a:solidFill>
                  <a:schemeClr val="bg1"/>
                </a:solidFill>
                <a:latin typeface="Century Gothic" panose="020B0502020202020204" pitchFamily="34" charset="0"/>
              </a:rPr>
              <a:t>aedragster@gmail,com</a:t>
            </a:r>
            <a:endParaRPr lang="fr-FR" altLang="fr-FR" dirty="0">
              <a:solidFill>
                <a:schemeClr val="bg1"/>
              </a:solidFill>
              <a:latin typeface="Century Gothic" panose="020B0502020202020204" pitchFamily="34" charset="0"/>
            </a:endParaRPr>
          </a:p>
          <a:p>
            <a:pPr algn="ctr"/>
            <a:r>
              <a:rPr lang="fr-FR" altLang="fr-FR" dirty="0">
                <a:solidFill>
                  <a:schemeClr val="bg1"/>
                </a:solidFill>
                <a:latin typeface="Century Gothic" panose="020B0502020202020204" pitchFamily="34" charset="0"/>
              </a:rPr>
              <a:t>04 93 73 54 28</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D’AGRÉMENT : E 02 006 05 020</a:t>
            </a:r>
          </a:p>
        </p:txBody>
      </p:sp>
    </p:spTree>
    <p:extLst>
      <p:ext uri="{BB962C8B-B14F-4D97-AF65-F5344CB8AC3E}">
        <p14:creationId xmlns:p14="http://schemas.microsoft.com/office/powerpoint/2010/main" val="31563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DRAGSTER</a:t>
            </a: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676260" cy="307777"/>
          </a:xfrm>
          <a:prstGeom prst="rect">
            <a:avLst/>
          </a:prstGeom>
          <a:noFill/>
        </p:spPr>
        <p:txBody>
          <a:bodyPr wrap="square" numCol="1" rtlCol="0">
            <a:spAutoFit/>
          </a:bodyPr>
          <a:lstStyle/>
          <a:p>
            <a:pPr marL="0" marR="0" lvl="0" indent="0"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 AVEC LES ÉLÈVES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4982173" y="2180900"/>
            <a:ext cx="18291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Catherine FLORENT</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 B96- A –A2 - AM</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A02 006 0148 0</a:t>
            </a: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4515" y="1947985"/>
            <a:ext cx="2720574"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Marie des Neiges DONAZAR</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id="{69B04605-F50B-440B-AFDE-760586AFD37E}"/>
              </a:ext>
            </a:extLst>
          </p:cNvPr>
          <p:cNvSpPr/>
          <p:nvPr/>
        </p:nvSpPr>
        <p:spPr>
          <a:xfrm>
            <a:off x="3052461" y="207685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00095" y="2036512"/>
            <a:ext cx="646998" cy="695541"/>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7234256" y="1441256"/>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7293659" y="2142524"/>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7613271" y="1511194"/>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7353866" y="1480422"/>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595620" y="6512024"/>
            <a:ext cx="3416748"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4.2; 4.3; 4.4 4.5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82352" y="2664736"/>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59154" y="3008443"/>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Catherine FLORENT</a:t>
            </a:r>
          </a:p>
        </p:txBody>
      </p:sp>
      <p:sp>
        <p:nvSpPr>
          <p:cNvPr id="30" name="Rectangle 29">
            <a:extLst>
              <a:ext uri="{FF2B5EF4-FFF2-40B4-BE49-F238E27FC236}">
                <a16:creationId xmlns:a16="http://schemas.microsoft.com/office/drawing/2014/main" id="{290FD4EA-63DA-4C4B-94B8-D9DD6BBDA268}"/>
              </a:ext>
            </a:extLst>
          </p:cNvPr>
          <p:cNvSpPr/>
          <p:nvPr/>
        </p:nvSpPr>
        <p:spPr>
          <a:xfrm>
            <a:off x="4759566" y="254060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4477408" y="1572774"/>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92054" y="272825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Cédric DEMEUSY-BEY</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 AAC- A –A2 AM –B96</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A06 006 0010 0 </a:t>
            </a: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4986061" y="344729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Marie des Neiges DONAZAR</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lang="fr-FR" altLang="fr-FR" sz="800" dirty="0">
                <a:solidFill>
                  <a:prstClr val="black"/>
                </a:solidFill>
                <a:latin typeface="Century Gothic" panose="020B0502020202020204" pitchFamily="34" charset="0"/>
              </a:rPr>
              <a:t>B</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AAC –B96</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A02 006 0124 0</a:t>
            </a: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6892054" y="4116338"/>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David JOLY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lang="fr-FR" altLang="fr-FR" sz="800" dirty="0">
                <a:solidFill>
                  <a:prstClr val="black"/>
                </a:solidFill>
                <a:latin typeface="Century Gothic" panose="020B0502020202020204" pitchFamily="34" charset="0"/>
              </a:rPr>
              <a:t>B</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-AAC-A-A2-AM-B96</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A06 006 0029 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4975960" y="475987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Isabelle ROMERO</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 AAC</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t>
            </a:r>
            <a:r>
              <a:rPr lang="fr-FR" altLang="fr-FR" sz="800" dirty="0">
                <a:solidFill>
                  <a:prstClr val="black"/>
                </a:solidFill>
                <a:latin typeface="Century Gothic" panose="020B0502020202020204" pitchFamily="34" charset="0"/>
              </a:rPr>
              <a:t>A03 006 0046 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Rectangle 42">
            <a:extLst>
              <a:ext uri="{FF2B5EF4-FFF2-40B4-BE49-F238E27FC236}">
                <a16:creationId xmlns:a16="http://schemas.microsoft.com/office/drawing/2014/main" id="{DA9047DC-A495-4B25-8D74-6A8A71A11361}"/>
              </a:ext>
            </a:extLst>
          </p:cNvPr>
          <p:cNvSpPr/>
          <p:nvPr/>
        </p:nvSpPr>
        <p:spPr>
          <a:xfrm>
            <a:off x="8098268" y="321307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id="{9A2D0A92-7516-4C9C-AD09-E81A4FEC0D39}"/>
              </a:ext>
            </a:extLst>
          </p:cNvPr>
          <p:cNvSpPr/>
          <p:nvPr/>
        </p:nvSpPr>
        <p:spPr>
          <a:xfrm>
            <a:off x="4759564" y="389933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696023" y="2450284"/>
            <a:ext cx="701271" cy="753886"/>
          </a:xfrm>
          <a:prstGeom prst="rect">
            <a:avLst/>
          </a:prstGeom>
        </p:spPr>
      </p:pic>
      <p:pic>
        <p:nvPicPr>
          <p:cNvPr id="45" name="Image 44">
            <a:extLst>
              <a:ext uri="{FF2B5EF4-FFF2-40B4-BE49-F238E27FC236}">
                <a16:creationId xmlns:a16="http://schemas.microsoft.com/office/drawing/2014/main" id="{458FDB2B-9CA3-42E4-870C-40AE8D7595D3}"/>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018765" y="3135679"/>
            <a:ext cx="701271" cy="763656"/>
          </a:xfrm>
          <a:prstGeom prst="rect">
            <a:avLst/>
          </a:prstGeom>
        </p:spPr>
      </p:pic>
      <p:sp>
        <p:nvSpPr>
          <p:cNvPr id="47" name="Rectangle 46">
            <a:extLst>
              <a:ext uri="{FF2B5EF4-FFF2-40B4-BE49-F238E27FC236}">
                <a16:creationId xmlns:a16="http://schemas.microsoft.com/office/drawing/2014/main" id="{56A80585-C5A0-429C-BECD-DF8FABA9BB00}"/>
              </a:ext>
            </a:extLst>
          </p:cNvPr>
          <p:cNvSpPr/>
          <p:nvPr/>
        </p:nvSpPr>
        <p:spPr>
          <a:xfrm>
            <a:off x="4759563" y="518438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9" name="Rectangle : coins arrondis 48">
            <a:extLst>
              <a:ext uri="{FF2B5EF4-FFF2-40B4-BE49-F238E27FC236}">
                <a16:creationId xmlns:a16="http://schemas.microsoft.com/office/drawing/2014/main" id="{395C230B-B460-4F15-9842-3A324636893A}"/>
              </a:ext>
            </a:extLst>
          </p:cNvPr>
          <p:cNvSpPr/>
          <p:nvPr/>
        </p:nvSpPr>
        <p:spPr>
          <a:xfrm>
            <a:off x="6892054" y="5504419"/>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Jennifer CHALLOY</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A22 006 0008 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Rectangle 47">
            <a:extLst>
              <a:ext uri="{FF2B5EF4-FFF2-40B4-BE49-F238E27FC236}">
                <a16:creationId xmlns:a16="http://schemas.microsoft.com/office/drawing/2014/main" id="{09594EA9-F988-489C-926E-E83A85D54CD1}"/>
              </a:ext>
            </a:extLst>
          </p:cNvPr>
          <p:cNvSpPr/>
          <p:nvPr/>
        </p:nvSpPr>
        <p:spPr>
          <a:xfrm>
            <a:off x="8177769" y="507758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33" name="Image 32">
            <a:extLst>
              <a:ext uri="{FF2B5EF4-FFF2-40B4-BE49-F238E27FC236}">
                <a16:creationId xmlns:a16="http://schemas.microsoft.com/office/drawing/2014/main" id="{B4F1340C-7FD9-4E20-9F75-189151E78875}"/>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098268" y="4991011"/>
            <a:ext cx="701271" cy="763656"/>
          </a:xfrm>
          <a:prstGeom prst="rect">
            <a:avLst/>
          </a:prstGeom>
        </p:spPr>
      </p:pic>
      <p:pic>
        <p:nvPicPr>
          <p:cNvPr id="46" name="Image 45">
            <a:extLst>
              <a:ext uri="{FF2B5EF4-FFF2-40B4-BE49-F238E27FC236}">
                <a16:creationId xmlns:a16="http://schemas.microsoft.com/office/drawing/2014/main" id="{CBDFE947-C243-44CE-ACFD-B1CF71034F2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704893" y="5091896"/>
            <a:ext cx="701271" cy="753886"/>
          </a:xfrm>
          <a:prstGeom prst="rect">
            <a:avLst/>
          </a:prstGeom>
        </p:spPr>
      </p:pic>
      <p:pic>
        <p:nvPicPr>
          <p:cNvPr id="51" name="Image 50">
            <a:extLst>
              <a:ext uri="{FF2B5EF4-FFF2-40B4-BE49-F238E27FC236}">
                <a16:creationId xmlns:a16="http://schemas.microsoft.com/office/drawing/2014/main" id="{6C22DCF9-8D83-4D25-83A0-985525560B0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80060" y="3823288"/>
            <a:ext cx="701271" cy="763656"/>
          </a:xfrm>
          <a:prstGeom prst="rect">
            <a:avLst/>
          </a:prstGeom>
        </p:spPr>
      </p:pic>
      <p:sp>
        <p:nvSpPr>
          <p:cNvPr id="52" name="Rectangle 51">
            <a:extLst>
              <a:ext uri="{FF2B5EF4-FFF2-40B4-BE49-F238E27FC236}">
                <a16:creationId xmlns:a16="http://schemas.microsoft.com/office/drawing/2014/main" id="{25977EBD-EB84-48F2-8A5C-B8B3BE36A912}"/>
              </a:ext>
            </a:extLst>
          </p:cNvPr>
          <p:cNvSpPr/>
          <p:nvPr/>
        </p:nvSpPr>
        <p:spPr>
          <a:xfrm>
            <a:off x="6761937" y="453286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0" name="Image 49">
            <a:extLst>
              <a:ext uri="{FF2B5EF4-FFF2-40B4-BE49-F238E27FC236}">
                <a16:creationId xmlns:a16="http://schemas.microsoft.com/office/drawing/2014/main" id="{1CEE32A3-6E38-407D-B3BF-9E8C4AA9262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6698164" y="4438900"/>
            <a:ext cx="701271" cy="75388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3078820" y="315297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3002043" y="3062745"/>
            <a:ext cx="701271" cy="763656"/>
          </a:xfrm>
          <a:prstGeom prst="rect">
            <a:avLst/>
          </a:prstGeom>
        </p:spPr>
      </p:pic>
      <p:sp>
        <p:nvSpPr>
          <p:cNvPr id="59" name="Rectangle : coins arrondis 58">
            <a:extLst>
              <a:ext uri="{FF2B5EF4-FFF2-40B4-BE49-F238E27FC236}">
                <a16:creationId xmlns:a16="http://schemas.microsoft.com/office/drawing/2014/main" id="{230062D7-061E-4170-9FBB-B1E8933FFC89}"/>
              </a:ext>
            </a:extLst>
          </p:cNvPr>
          <p:cNvSpPr/>
          <p:nvPr/>
        </p:nvSpPr>
        <p:spPr>
          <a:xfrm>
            <a:off x="563463" y="542068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Catherine FLORENT</a:t>
            </a:r>
          </a:p>
        </p:txBody>
      </p:sp>
      <p:sp>
        <p:nvSpPr>
          <p:cNvPr id="60" name="Rectangle 59">
            <a:extLst>
              <a:ext uri="{FF2B5EF4-FFF2-40B4-BE49-F238E27FC236}">
                <a16:creationId xmlns:a16="http://schemas.microsoft.com/office/drawing/2014/main" id="{EAD9F19F-27D5-4C10-B753-0A855CE58058}"/>
              </a:ext>
            </a:extLst>
          </p:cNvPr>
          <p:cNvSpPr/>
          <p:nvPr/>
        </p:nvSpPr>
        <p:spPr>
          <a:xfrm>
            <a:off x="2983129" y="556520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61" name="Image 60">
            <a:extLst>
              <a:ext uri="{FF2B5EF4-FFF2-40B4-BE49-F238E27FC236}">
                <a16:creationId xmlns:a16="http://schemas.microsoft.com/office/drawing/2014/main" id="{9224B96D-4FDC-4E88-93A0-6F9C8D05144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06352" y="5474982"/>
            <a:ext cx="701271" cy="763656"/>
          </a:xfrm>
          <a:prstGeom prst="rect">
            <a:avLst/>
          </a:prstGeom>
        </p:spPr>
      </p:pic>
      <p:sp>
        <p:nvSpPr>
          <p:cNvPr id="62" name="ZoneTexte 61">
            <a:extLst>
              <a:ext uri="{FF2B5EF4-FFF2-40B4-BE49-F238E27FC236}">
                <a16:creationId xmlns:a16="http://schemas.microsoft.com/office/drawing/2014/main" id="{161823BB-6AF0-4F3F-ABB3-B32BAD3BA59B}"/>
              </a:ext>
            </a:extLst>
          </p:cNvPr>
          <p:cNvSpPr txBox="1"/>
          <p:nvPr/>
        </p:nvSpPr>
        <p:spPr>
          <a:xfrm>
            <a:off x="490369" y="5000770"/>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ENTREPRISE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Tree>
    <p:extLst>
      <p:ext uri="{BB962C8B-B14F-4D97-AF65-F5344CB8AC3E}">
        <p14:creationId xmlns:p14="http://schemas.microsoft.com/office/powerpoint/2010/main" val="370812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433" y="2241235"/>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2918" y="2205211"/>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5314" y="2202806"/>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4752881" y="2207267"/>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numCol="1" rtlCol="0">
              <a:spAutoFit/>
            </a:bodyPr>
            <a:lstStyle/>
            <a:p>
              <a:pPr algn="ctr"/>
              <a:r>
                <a:rPr lang="fr-FR" altLang="fr-FR" sz="700" dirty="0"/>
                <a:t>PERMIS</a:t>
              </a:r>
            </a:p>
            <a:p>
              <a:pPr algn="ctr"/>
              <a:r>
                <a:rPr lang="fr-FR" alt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a:t>
            </a:r>
            <a:r>
              <a:rPr lang="fr-FR" altLang="fr-FR" sz="1400" b="1" dirty="0">
                <a:latin typeface="Century Gothic" panose="020B0502020202020204" pitchFamily="34" charset="0"/>
              </a:rPr>
              <a:t>piste</a:t>
            </a:r>
            <a:r>
              <a:rPr lang="fr-FR" altLang="fr-FR" sz="1400" dirty="0">
                <a:latin typeface="Century Gothic" panose="020B0502020202020204" pitchFamily="34" charset="0"/>
              </a:rPr>
              <a:t> située à ST LAURENT DU VAR </a:t>
            </a:r>
            <a:r>
              <a:rPr lang="fr-FR" altLang="fr-FR" sz="1400" dirty="0">
                <a:solidFill>
                  <a:srgbClr val="D0363B"/>
                </a:solidFill>
                <a:latin typeface="Century Gothic" panose="020B0502020202020204" pitchFamily="34" charset="0"/>
              </a:rPr>
              <a:t>……………………………………………………………………………………………….</a:t>
            </a: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Elle se situe à</a:t>
            </a:r>
            <a:r>
              <a:rPr lang="fr-FR" altLang="fr-FR" sz="1400" dirty="0">
                <a:solidFill>
                  <a:srgbClr val="D0363B"/>
                </a:solidFill>
                <a:latin typeface="Century Gothic" panose="020B0502020202020204" pitchFamily="34" charset="0"/>
              </a:rPr>
              <a:t> 25 </a:t>
            </a:r>
            <a:r>
              <a:rPr lang="fr-FR" altLang="fr-FR" sz="1400" dirty="0">
                <a:solidFill>
                  <a:srgbClr val="3D3E44"/>
                </a:solidFill>
                <a:latin typeface="Century Gothic" panose="020B0502020202020204" pitchFamily="34" charset="0"/>
              </a:rPr>
              <a:t>k</a:t>
            </a:r>
            <a:r>
              <a:rPr lang="fr-FR" altLang="fr-FR" sz="1400" dirty="0">
                <a:latin typeface="Century Gothic" panose="020B0502020202020204" pitchFamily="34" charset="0"/>
              </a:rPr>
              <a:t>m aller/retour du bureau (soit </a:t>
            </a:r>
            <a:r>
              <a:rPr lang="fr-FR" altLang="fr-FR" sz="1400" dirty="0">
                <a:solidFill>
                  <a:srgbClr val="D0363B"/>
                </a:solidFill>
                <a:latin typeface="Century Gothic" panose="020B0502020202020204" pitchFamily="34" charset="0"/>
              </a:rPr>
              <a:t>20</a:t>
            </a:r>
            <a:r>
              <a:rPr lang="fr-FR" alt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523220"/>
          </a:xfrm>
          <a:prstGeom prst="rect">
            <a:avLst/>
          </a:prstGeom>
          <a:noFill/>
        </p:spPr>
        <p:txBody>
          <a:bodyPr wrap="square" numCol="1" rtlCol="0">
            <a:spAutoFit/>
          </a:bodyPr>
          <a:lstStyle/>
          <a:p>
            <a:r>
              <a:rPr lang="fr-FR" altLang="fr-FR" sz="1400" dirty="0">
                <a:latin typeface="Century Gothic" panose="020B0502020202020204" pitchFamily="34" charset="0"/>
              </a:rPr>
              <a:t>Le point de RDV se fait toujours à l’école de conduite</a:t>
            </a:r>
            <a:br>
              <a:rPr lang="fr-FR" altLang="fr-FR" sz="1400" dirty="0">
                <a:latin typeface="Century Gothic" panose="020B0502020202020204" pitchFamily="34" charset="0"/>
              </a:rPr>
            </a:br>
            <a:endParaRPr lang="fr-FR" alt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a:solidFill>
                  <a:srgbClr val="D0363B"/>
                </a:solidFill>
                <a:latin typeface="Century Gothic" panose="020B0502020202020204" pitchFamily="34" charset="0"/>
              </a:rPr>
              <a:t>DRAGSTER</a:t>
            </a:r>
            <a:r>
              <a:rPr lang="fr-FR" altLang="fr-FR" sz="1400" b="1" dirty="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3</a:t>
            </a:r>
            <a:r>
              <a:rPr lang="fr-FR" altLang="fr-FR" sz="1400" dirty="0">
                <a:latin typeface="Century Gothic" panose="020B0502020202020204" pitchFamily="34" charset="0"/>
              </a:rPr>
              <a:t> 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a:solidFill>
                  <a:srgbClr val="D0363B"/>
                </a:solidFill>
                <a:latin typeface="Century Gothic" panose="020B0502020202020204" pitchFamily="34" charset="0"/>
              </a:rPr>
              <a:t>3</a:t>
            </a:r>
            <a:r>
              <a:rPr lang="fr-FR" altLang="fr-FR" sz="1400" dirty="0">
                <a:latin typeface="Century Gothic" panose="020B0502020202020204" pitchFamily="34" charset="0"/>
              </a:rPr>
              <a:t> 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pic>
        <p:nvPicPr>
          <p:cNvPr id="1026" name="Picture 2">
            <a:extLst>
              <a:ext uri="{FF2B5EF4-FFF2-40B4-BE49-F238E27FC236}">
                <a16:creationId xmlns:a16="http://schemas.microsoft.com/office/drawing/2014/main" id="{BE3F69E5-36D5-7570-C336-A57333B20F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7524" y="881575"/>
            <a:ext cx="2417173" cy="135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8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2467363" y="723445"/>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alt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altLang="fr-FR" sz="1200" u="sng" dirty="0">
                <a:latin typeface="Century Gothic" panose="020B0502020202020204" pitchFamily="34" charset="0"/>
              </a:rPr>
              <a:t>4</a:t>
            </a:r>
            <a:r>
              <a:rPr lang="fr-FR" altLang="fr-FR" sz="1200" dirty="0">
                <a:latin typeface="Century Gothic" panose="020B0502020202020204" pitchFamily="34" charset="0"/>
              </a:rPr>
              <a:t> mois, en attendant la délivrance du permis de conduire définitif.</a:t>
            </a:r>
          </a:p>
          <a:p>
            <a:pPr fontAlgn="base"/>
            <a:endParaRPr lang="fr-FR" altLang="fr-FR" sz="1200" dirty="0">
              <a:latin typeface="Century Gothic" panose="020B0502020202020204" pitchFamily="34" charset="0"/>
            </a:endParaRPr>
          </a:p>
          <a:p>
            <a:pPr fontAlgn="base"/>
            <a:r>
              <a:rPr lang="fr-FR" altLang="fr-FR" sz="1200" dirty="0">
                <a:latin typeface="Century Gothic" panose="020B0502020202020204" pitchFamily="34" charset="0"/>
              </a:rPr>
              <a:t>Il permet au conducteur de conduire seulement sur le territoire national.</a:t>
            </a: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100" dirty="0">
              <a:latin typeface="Century Gothic" panose="020B0502020202020204" pitchFamily="34" charset="0"/>
            </a:endParaRPr>
          </a:p>
          <a:p>
            <a:pPr fontAlgn="base"/>
            <a:r>
              <a:rPr lang="fr-FR" altLang="fr-FR" sz="1100" dirty="0">
                <a:latin typeface="Century Gothic" panose="020B0502020202020204" pitchFamily="34" charset="0"/>
              </a:rPr>
              <a:t>Source: </a:t>
            </a:r>
          </a:p>
          <a:p>
            <a:pPr fontAlgn="base"/>
            <a:r>
              <a:rPr lang="fr-FR" altLang="fr-FR" sz="1100" dirty="0">
                <a:latin typeface="Century Gothic" panose="020B0502020202020204" pitchFamily="34" charset="0"/>
                <a:hlinkClick r:id="rId3"/>
              </a:rPr>
              <a:t>www.sécurité-routière.gouv.fr</a:t>
            </a:r>
            <a:endParaRPr lang="fr-FR" alt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L'examen pratique comprend deux phases : </a:t>
            </a: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hors circulation de 10 minutes </a:t>
            </a:r>
            <a:r>
              <a:rPr lang="fr-FR" alt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a:t>
            </a:r>
          </a:p>
          <a:p>
            <a:endParaRPr lang="fr-FR" altLang="fr-FR" sz="1200" dirty="0">
              <a:solidFill>
                <a:schemeClr val="bg1"/>
              </a:solidFill>
              <a:latin typeface="Century Gothic" panose="020B0502020202020204" pitchFamily="34" charset="0"/>
            </a:endParaRPr>
          </a:p>
          <a:p>
            <a:endParaRPr lang="fr-FR" altLang="fr-FR" sz="1200" dirty="0">
              <a:solidFill>
                <a:schemeClr val="bg1"/>
              </a:solidFill>
              <a:latin typeface="Century Gothic" panose="020B0502020202020204" pitchFamily="34" charset="0"/>
            </a:endParaRP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en circulation de 40 minutes</a:t>
            </a:r>
            <a:r>
              <a:rPr lang="fr-FR" alt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
        <p:nvSpPr>
          <p:cNvPr id="10" name="object 15">
            <a:extLst>
              <a:ext uri="{FF2B5EF4-FFF2-40B4-BE49-F238E27FC236}">
                <a16:creationId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numCol="1" rtlCol="0"/>
          <a:lstStyle/>
          <a:p>
            <a:endParaRPr dirty="0"/>
          </a:p>
        </p:txBody>
      </p:sp>
      <p:sp>
        <p:nvSpPr>
          <p:cNvPr id="13" name="object 15">
            <a:extLst>
              <a:ext uri="{FF2B5EF4-FFF2-40B4-BE49-F238E27FC236}">
                <a16:creationId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177188302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589</TotalTime>
  <Words>3265</Words>
  <Application>Microsoft Office PowerPoint</Application>
  <PresentationFormat>Affichage à l'écran (4:3)</PresentationFormat>
  <Paragraphs>330</Paragraphs>
  <Slides>21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Wingdings</vt:lpstr>
      <vt:lpstr>Century Gothic</vt:lpstr>
      <vt:lpstr>Montserrat</vt:lpstr>
      <vt:lpstr>Calibri</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Cathy Dragster</cp:lastModifiedBy>
  <cp:revision>199</cp:revision>
  <cp:lastPrinted>2018-06-11T14:13:36Z</cp:lastPrinted>
  <dcterms:created xsi:type="dcterms:W3CDTF">2016-11-16T10:38:42Z</dcterms:created>
  <dcterms:modified xsi:type="dcterms:W3CDTF">2023-03-17T16:38:34Z</dcterms:modified>
</cp:coreProperties>
</file>